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1" r:id="rId5"/>
    <p:sldId id="262" r:id="rId6"/>
    <p:sldId id="264" r:id="rId7"/>
    <p:sldId id="263" r:id="rId8"/>
    <p:sldId id="265" r:id="rId9"/>
    <p:sldId id="270" r:id="rId10"/>
    <p:sldId id="266" r:id="rId11"/>
    <p:sldId id="272" r:id="rId12"/>
    <p:sldId id="271" r:id="rId13"/>
    <p:sldId id="267" r:id="rId14"/>
    <p:sldId id="268" r:id="rId15"/>
    <p:sldId id="269" r:id="rId16"/>
    <p:sldId id="277" r:id="rId17"/>
    <p:sldId id="278" r:id="rId18"/>
    <p:sldId id="274" r:id="rId19"/>
    <p:sldId id="279" r:id="rId20"/>
    <p:sldId id="295" r:id="rId21"/>
    <p:sldId id="297" r:id="rId22"/>
    <p:sldId id="275" r:id="rId23"/>
    <p:sldId id="276" r:id="rId24"/>
    <p:sldId id="296" r:id="rId25"/>
    <p:sldId id="298" r:id="rId26"/>
    <p:sldId id="294" r:id="rId27"/>
    <p:sldId id="318" r:id="rId28"/>
    <p:sldId id="299" r:id="rId29"/>
    <p:sldId id="280" r:id="rId30"/>
    <p:sldId id="281" r:id="rId31"/>
    <p:sldId id="282" r:id="rId32"/>
    <p:sldId id="300" r:id="rId33"/>
    <p:sldId id="283" r:id="rId34"/>
    <p:sldId id="284" r:id="rId35"/>
    <p:sldId id="285" r:id="rId36"/>
    <p:sldId id="301" r:id="rId37"/>
    <p:sldId id="286" r:id="rId38"/>
    <p:sldId id="313" r:id="rId39"/>
    <p:sldId id="287" r:id="rId40"/>
    <p:sldId id="288" r:id="rId41"/>
    <p:sldId id="289" r:id="rId42"/>
    <p:sldId id="302" r:id="rId43"/>
    <p:sldId id="290" r:id="rId44"/>
    <p:sldId id="314" r:id="rId45"/>
    <p:sldId id="291" r:id="rId46"/>
    <p:sldId id="292" r:id="rId47"/>
    <p:sldId id="303" r:id="rId48"/>
    <p:sldId id="293" r:id="rId49"/>
    <p:sldId id="315" r:id="rId50"/>
    <p:sldId id="304" r:id="rId51"/>
    <p:sldId id="305" r:id="rId52"/>
    <p:sldId id="309" r:id="rId53"/>
    <p:sldId id="306" r:id="rId54"/>
    <p:sldId id="307" r:id="rId55"/>
    <p:sldId id="310" r:id="rId56"/>
    <p:sldId id="308" r:id="rId57"/>
    <p:sldId id="311" r:id="rId58"/>
    <p:sldId id="317" r:id="rId59"/>
    <p:sldId id="331" r:id="rId60"/>
    <p:sldId id="316" r:id="rId61"/>
    <p:sldId id="319" r:id="rId62"/>
    <p:sldId id="332" r:id="rId63"/>
    <p:sldId id="320" r:id="rId64"/>
    <p:sldId id="321" r:id="rId65"/>
    <p:sldId id="333" r:id="rId66"/>
    <p:sldId id="322" r:id="rId67"/>
    <p:sldId id="323" r:id="rId68"/>
    <p:sldId id="324" r:id="rId69"/>
    <p:sldId id="334" r:id="rId70"/>
    <p:sldId id="325" r:id="rId71"/>
    <p:sldId id="335" r:id="rId72"/>
    <p:sldId id="326" r:id="rId73"/>
    <p:sldId id="327" r:id="rId74"/>
    <p:sldId id="328" r:id="rId75"/>
    <p:sldId id="336" r:id="rId76"/>
    <p:sldId id="329" r:id="rId77"/>
    <p:sldId id="330" r:id="rId7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ULO" id="{41AB56E5-2DA5-41C4-BBCC-5A522629CBEE}">
          <p14:sldIdLst>
            <p14:sldId id="256"/>
          </p14:sldIdLst>
        </p14:section>
        <p14:section name="Librerias" id="{F0ABF43D-F9E2-4037-B603-38E0F3181F42}">
          <p14:sldIdLst>
            <p14:sldId id="259"/>
            <p14:sldId id="257"/>
          </p14:sldIdLst>
        </p14:section>
        <p14:section name="Dataset y Definicion de variable objetivo" id="{5F25D51E-ABD2-450F-A5A2-8BF6D8A6DF42}">
          <p14:sldIdLst>
            <p14:sldId id="261"/>
            <p14:sldId id="262"/>
            <p14:sldId id="264"/>
            <p14:sldId id="263"/>
            <p14:sldId id="265"/>
            <p14:sldId id="270"/>
            <p14:sldId id="266"/>
            <p14:sldId id="272"/>
          </p14:sldIdLst>
        </p14:section>
        <p14:section name="EDA" id="{6D5F92E6-840F-47AB-BF06-6AC6EC856090}">
          <p14:sldIdLst>
            <p14:sldId id="271"/>
            <p14:sldId id="267"/>
            <p14:sldId id="268"/>
            <p14:sldId id="269"/>
            <p14:sldId id="277"/>
          </p14:sldIdLst>
        </p14:section>
        <p14:section name="Splitting de Datos" id="{D67C8462-34A9-4670-98BC-E8B6F13DCA8E}">
          <p14:sldIdLst>
            <p14:sldId id="278"/>
            <p14:sldId id="274"/>
          </p14:sldIdLst>
        </p14:section>
        <p14:section name="Preprocesamiento" id="{2294D93A-7D9D-4C26-B4EA-3A25F7CA4861}">
          <p14:sldIdLst>
            <p14:sldId id="279"/>
            <p14:sldId id="295"/>
            <p14:sldId id="297"/>
            <p14:sldId id="275"/>
            <p14:sldId id="276"/>
            <p14:sldId id="296"/>
            <p14:sldId id="298"/>
          </p14:sldIdLst>
        </p14:section>
        <p14:section name="Modelado" id="{AE160FC6-AAA5-4ABA-B017-A8F564E9E011}">
          <p14:sldIdLst>
            <p14:sldId id="294"/>
            <p14:sldId id="318"/>
          </p14:sldIdLst>
        </p14:section>
        <p14:section name="Regresion Logistica" id="{4C2E7651-5995-43A3-9093-FB38313759E7}">
          <p14:sldIdLst>
            <p14:sldId id="299"/>
            <p14:sldId id="280"/>
            <p14:sldId id="281"/>
            <p14:sldId id="282"/>
          </p14:sldIdLst>
        </p14:section>
        <p14:section name="ElasticNet" id="{01226583-20DD-49DA-80A0-625C180A551F}">
          <p14:sldIdLst>
            <p14:sldId id="300"/>
            <p14:sldId id="283"/>
            <p14:sldId id="284"/>
            <p14:sldId id="285"/>
          </p14:sldIdLst>
        </p14:section>
        <p14:section name="Random Forest" id="{EB3B3ABA-8152-42F5-B06E-AA907E99C049}">
          <p14:sldIdLst>
            <p14:sldId id="301"/>
            <p14:sldId id="286"/>
            <p14:sldId id="313"/>
            <p14:sldId id="287"/>
            <p14:sldId id="288"/>
            <p14:sldId id="289"/>
          </p14:sldIdLst>
        </p14:section>
        <p14:section name="SVM" id="{F982C668-DF33-4CE0-AEE8-7597ABF21DA7}">
          <p14:sldIdLst>
            <p14:sldId id="302"/>
            <p14:sldId id="290"/>
            <p14:sldId id="314"/>
            <p14:sldId id="291"/>
            <p14:sldId id="292"/>
          </p14:sldIdLst>
        </p14:section>
        <p14:section name="XGBoost" id="{9F078C85-9549-498C-A31F-DF44A2600E00}">
          <p14:sldIdLst>
            <p14:sldId id="303"/>
            <p14:sldId id="293"/>
            <p14:sldId id="315"/>
            <p14:sldId id="304"/>
            <p14:sldId id="305"/>
          </p14:sldIdLst>
        </p14:section>
        <p14:section name="Deep Learning" id="{B67B6C71-5F26-4015-9DB1-22640E44C860}">
          <p14:sldIdLst>
            <p14:sldId id="309"/>
            <p14:sldId id="306"/>
            <p14:sldId id="307"/>
            <p14:sldId id="310"/>
            <p14:sldId id="308"/>
            <p14:sldId id="311"/>
          </p14:sldIdLst>
        </p14:section>
        <p14:section name="Comparacion de White y Red" id="{AF38EB24-6DFF-404A-BA74-6D42AA18292E}">
          <p14:sldIdLst>
            <p14:sldId id="317"/>
            <p14:sldId id="331"/>
            <p14:sldId id="316"/>
            <p14:sldId id="319"/>
            <p14:sldId id="332"/>
            <p14:sldId id="320"/>
            <p14:sldId id="321"/>
            <p14:sldId id="333"/>
            <p14:sldId id="322"/>
            <p14:sldId id="323"/>
            <p14:sldId id="324"/>
            <p14:sldId id="334"/>
            <p14:sldId id="325"/>
            <p14:sldId id="335"/>
            <p14:sldId id="326"/>
            <p14:sldId id="327"/>
            <p14:sldId id="328"/>
            <p14:sldId id="336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77CFDE-2A27-A7C4-401B-2E32773FE2C9}" v="28" dt="2024-09-10T11:52:08.951"/>
    <p1510:client id="{270BA035-5E6D-74CF-7BD9-E256DDC92C06}" v="100" dt="2024-09-10T13:45:00.433"/>
    <p1510:client id="{31A01BB1-55B1-C02D-ED9A-06F467FD7DCB}" v="344" dt="2024-09-09T14:51:50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D5BC66-9DA7-C140-5739-03EE4573D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150300-AA5C-D2D8-2C4D-C2665C7C0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1F8540-622D-ED83-4377-5A278F1D8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BDD205-9964-C5CA-21BC-A7C98BA6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062D77-2F09-84BE-52E9-F6B7F08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564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09303-2E9D-C307-D50E-BDA43000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724067-4F80-91C8-C603-F33784EF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B41C98-8D23-2931-F439-356C0B3B0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0F2215-A06B-5C80-4BEF-7FEF2413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88A59D-361F-D7B3-414C-D0EC7467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78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6ED707-091A-C536-D572-A7C6FCE85F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FB94362-F6F9-709E-FA9B-D8FE13B6C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627078-98DE-FA52-28E2-602750F0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C7AC5D-5523-D95F-831A-531E0353F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5A27B5-A714-7112-75C8-451D140E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827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FE9D9-D1D6-DB92-0FEF-51446359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CB71DE-FB5E-EAA3-CA27-3B9472626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0C63C3-A624-A049-441F-E172022E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1DE959-51B9-FC3E-B631-AFCB6A802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80CCCE-F5BD-C24B-9B76-1E10F324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BDD2D-199C-6234-7905-3739D99A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4EDAD6-6084-D63E-F67A-2531C5A79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15EB8A-FC81-42C0-0303-353A1A266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BCBF5A-3E78-3E98-6936-581448BF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D123E6-88C8-CD20-B7F2-7C41B796D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962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5F059-D461-F4F4-68AF-3549C4AF8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2927FF-78F9-0ADD-AD6E-C32279C0E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FF3D5D1-5B6A-22B4-F0E5-E9585C049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5A35AA-2FBE-E93B-F591-DB48A8A4A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D2A394-7912-A862-3757-85138BA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901068-F25D-1090-F98B-18A841E71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448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23E9C-6AC2-4AC7-1A5A-196A601E8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D1E4BA-E8BE-B0BA-FC2A-BC363B32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1E6B88F-AA6E-CB45-6E9B-3D6DF47EF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EB7A4B-FF0A-D42E-28DD-428A7C40E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B3217A8-B436-AC71-37E7-F38BB0764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FC2C7F8-1864-6B09-9B7F-9C81FA1E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49B625A-8C24-7CC6-B551-52F4C515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62FCF5E-A3DE-9B1A-6320-4BBB47E0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214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69416-265E-FC4F-5862-0BB3A922E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3C898DC-715A-9D43-6463-DBC829F03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B45179-125C-6633-0D0D-4F25CC925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589CFF-B0A3-592A-FA70-AFC9F0588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80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EE936E1-9240-D8E4-9109-838E5A73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9685AD-A26B-BAC7-C7F7-0DF8316B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65BA76-D3E4-8B70-5649-90BED42A2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82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2F338-80BE-F2C1-CFB4-90DF618DE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4F3540-FE19-3AFF-52F9-FAFC26E4F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B9AE74-A22D-1C60-6569-1998A143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D48B4C-FA99-90EE-C334-4C601616A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4C174-4945-2B77-A2E5-977E01C83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8CE4373-E495-4B06-ED78-DF4E2712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578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FF693-ED03-66E1-739E-B5D5F5E8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971C769-33B9-6CCA-3C11-8E85747D0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D730F7-0976-2379-9867-1EE56D057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F8615D-0D8D-F80B-12F7-A63DBD61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98DA8F-C957-A795-57FD-CEB3B286B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3655E2-D8FA-CF3A-C539-897B64E0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720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60C926-EC9E-3192-B54F-7E8F84AE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5D6B67-DC85-1EFA-6C14-7B8CC2C6D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76DEF9-0478-A5DF-19D6-B4D91EDA9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8F5C6-FC8D-43C4-9B8B-F7E82CA73BBC}" type="datetimeFigureOut">
              <a:rPr lang="es-ES" smtClean="0"/>
              <a:t>10/09/2024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81EC15-2F3E-4362-6709-0A802A0D5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9FF898-6164-FC0E-0431-60A7B42A9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9A8C16-E918-4220-BA5B-82089B676F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57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B53D0-A553-EBAD-C41C-E4059898D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359" y="1113032"/>
            <a:ext cx="9918441" cy="2387600"/>
          </a:xfrm>
        </p:spPr>
        <p:txBody>
          <a:bodyPr>
            <a:normAutofit fontScale="90000"/>
          </a:bodyPr>
          <a:lstStyle/>
          <a:p>
            <a:r>
              <a:rPr lang="es-ES" dirty="0">
                <a:latin typeface="Segoe UI Semibold" panose="020B0702040204020203" pitchFamily="34" charset="0"/>
                <a:ea typeface="Sans Serif Collection" panose="020B0502040504020204" pitchFamily="34" charset="0"/>
                <a:cs typeface="Segoe UI Semibold" panose="020B0702040204020203" pitchFamily="34" charset="0"/>
              </a:rPr>
              <a:t>Modelos para la Clasificación de Vinos según su Calidad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94F240-4E13-98E4-A229-857AA911E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0536"/>
            <a:ext cx="9144000" cy="522093"/>
          </a:xfrm>
        </p:spPr>
        <p:txBody>
          <a:bodyPr/>
          <a:lstStyle/>
          <a:p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Pablo Álvaro, Guillermo Balen, Paula Gutiérrez</a:t>
            </a:r>
          </a:p>
        </p:txBody>
      </p:sp>
    </p:spTree>
    <p:extLst>
      <p:ext uri="{BB962C8B-B14F-4D97-AF65-F5344CB8AC3E}">
        <p14:creationId xmlns:p14="http://schemas.microsoft.com/office/powerpoint/2010/main" val="236056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4170A7A-9AF1-E2F3-9F2B-337BE1C84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31" y="2571970"/>
            <a:ext cx="5042929" cy="39373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27B2A5-258C-186B-C6FF-6B139FFCF4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996"/>
          <a:stretch/>
        </p:blipFill>
        <p:spPr>
          <a:xfrm>
            <a:off x="631931" y="267642"/>
            <a:ext cx="9891617" cy="18748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ECE6FE1-2443-4EC5-5B19-B06C83DA9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141" y="2571970"/>
            <a:ext cx="4586288" cy="3944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Flecha: a la derecha con bandas 16">
            <a:extLst>
              <a:ext uri="{FF2B5EF4-FFF2-40B4-BE49-F238E27FC236}">
                <a16:creationId xmlns:a16="http://schemas.microsoft.com/office/drawing/2014/main" id="{0DF63916-27AF-9870-62B7-D2FB066C6F31}"/>
              </a:ext>
            </a:extLst>
          </p:cNvPr>
          <p:cNvSpPr/>
          <p:nvPr/>
        </p:nvSpPr>
        <p:spPr>
          <a:xfrm>
            <a:off x="5414866" y="5305816"/>
            <a:ext cx="1141445" cy="699706"/>
          </a:xfrm>
          <a:prstGeom prst="strip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21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FECE6FE1-2443-4EC5-5B19-B06C83DA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31" y="2553309"/>
            <a:ext cx="4586288" cy="39440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C42678A-09EB-C0DB-50F3-025265738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00"/>
          <a:stretch/>
        </p:blipFill>
        <p:spPr>
          <a:xfrm>
            <a:off x="631931" y="267642"/>
            <a:ext cx="7978831" cy="20650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4CD422-6AA9-8CF1-7C6A-E9A0DC0AC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06" y="2553310"/>
            <a:ext cx="5051563" cy="39440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Flecha: a la derecha con bandas 16">
            <a:extLst>
              <a:ext uri="{FF2B5EF4-FFF2-40B4-BE49-F238E27FC236}">
                <a16:creationId xmlns:a16="http://schemas.microsoft.com/office/drawing/2014/main" id="{0DF63916-27AF-9870-62B7-D2FB066C6F31}"/>
              </a:ext>
            </a:extLst>
          </p:cNvPr>
          <p:cNvSpPr/>
          <p:nvPr/>
        </p:nvSpPr>
        <p:spPr>
          <a:xfrm>
            <a:off x="5292640" y="5053890"/>
            <a:ext cx="1141445" cy="699706"/>
          </a:xfrm>
          <a:prstGeom prst="striped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159B5E-7C5B-59EB-ADE7-D39E36F6C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753" y="1631127"/>
            <a:ext cx="6569009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6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3) EDA (EXPLORATORY DATA ANALYSIS)</a:t>
            </a:r>
          </a:p>
        </p:txBody>
      </p:sp>
    </p:spTree>
    <p:extLst>
      <p:ext uri="{BB962C8B-B14F-4D97-AF65-F5344CB8AC3E}">
        <p14:creationId xmlns:p14="http://schemas.microsoft.com/office/powerpoint/2010/main" val="3163432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96777DC-0245-D086-B3C1-8DBE77156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2" y="236052"/>
            <a:ext cx="11361575" cy="63858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03B2738-7869-E6E9-3C84-390BBF62C7B3}"/>
              </a:ext>
            </a:extLst>
          </p:cNvPr>
          <p:cNvSpPr txBox="1"/>
          <p:nvPr/>
        </p:nvSpPr>
        <p:spPr>
          <a:xfrm>
            <a:off x="5288125" y="1978290"/>
            <a:ext cx="609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V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emos que no hay valores nulos, que las columnas son todas numéricas</a:t>
            </a:r>
            <a:r>
              <a:rPr lang="es-E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y</a:t>
            </a:r>
            <a:r>
              <a:rPr lang="es-ES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que no hay columnas con valores negativos</a:t>
            </a:r>
          </a:p>
        </p:txBody>
      </p:sp>
    </p:spTree>
    <p:extLst>
      <p:ext uri="{BB962C8B-B14F-4D97-AF65-F5344CB8AC3E}">
        <p14:creationId xmlns:p14="http://schemas.microsoft.com/office/powerpoint/2010/main" val="57319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06EA272-7698-A36C-024A-7A3DF8B15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34" y="0"/>
            <a:ext cx="8840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5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FA4BF7F5-EDB6-82CA-90C2-698C4E04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8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FA4BF7F5-EDB6-82CA-90C2-698C4E04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767" y="0"/>
            <a:ext cx="9658466" cy="6858000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7F82B937-C803-B446-C727-4A1DA27EB3B8}"/>
              </a:ext>
            </a:extLst>
          </p:cNvPr>
          <p:cNvGrpSpPr/>
          <p:nvPr/>
        </p:nvGrpSpPr>
        <p:grpSpPr>
          <a:xfrm>
            <a:off x="1074991" y="1951588"/>
            <a:ext cx="9908020" cy="4911537"/>
            <a:chOff x="1074991" y="1951588"/>
            <a:chExt cx="9908020" cy="4911537"/>
          </a:xfrm>
        </p:grpSpPr>
        <p:pic>
          <p:nvPicPr>
            <p:cNvPr id="11" name="Imagen 10" descr="Forma, Rectángulo&#10;&#10;Descripción generada automáticamente">
              <a:extLst>
                <a:ext uri="{FF2B5EF4-FFF2-40B4-BE49-F238E27FC236}">
                  <a16:creationId xmlns:a16="http://schemas.microsoft.com/office/drawing/2014/main" id="{5A9AEBA5-7565-1EF4-6DEB-62EC08CD8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9015">
              <a:off x="1074991" y="2079627"/>
              <a:ext cx="3706578" cy="1548253"/>
            </a:xfrm>
            <a:prstGeom prst="rect">
              <a:avLst/>
            </a:prstGeom>
          </p:spPr>
        </p:pic>
        <p:pic>
          <p:nvPicPr>
            <p:cNvPr id="12" name="Imagen 11" descr="Forma, Rectángulo&#10;&#10;Descripción generada automáticamente">
              <a:extLst>
                <a:ext uri="{FF2B5EF4-FFF2-40B4-BE49-F238E27FC236}">
                  <a16:creationId xmlns:a16="http://schemas.microsoft.com/office/drawing/2014/main" id="{75803274-F2F8-4D1B-D5B4-84B2715E5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84343">
              <a:off x="4491355" y="1951588"/>
              <a:ext cx="3440720" cy="1816490"/>
            </a:xfrm>
            <a:prstGeom prst="rect">
              <a:avLst/>
            </a:prstGeom>
          </p:spPr>
        </p:pic>
        <p:pic>
          <p:nvPicPr>
            <p:cNvPr id="13" name="Imagen 12" descr="Forma, Rectángulo&#10;&#10;Descripción generada automáticamente">
              <a:extLst>
                <a:ext uri="{FF2B5EF4-FFF2-40B4-BE49-F238E27FC236}">
                  <a16:creationId xmlns:a16="http://schemas.microsoft.com/office/drawing/2014/main" id="{EE4F06FA-9DFE-CBF6-774F-46FC32B3B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3446">
              <a:off x="7818437" y="1988701"/>
              <a:ext cx="3164574" cy="1781559"/>
            </a:xfrm>
            <a:prstGeom prst="rect">
              <a:avLst/>
            </a:prstGeom>
          </p:spPr>
        </p:pic>
        <p:pic>
          <p:nvPicPr>
            <p:cNvPr id="14" name="Imagen 13" descr="Forma, Rectángulo&#10;&#10;Descripción generada automáticamente">
              <a:extLst>
                <a:ext uri="{FF2B5EF4-FFF2-40B4-BE49-F238E27FC236}">
                  <a16:creationId xmlns:a16="http://schemas.microsoft.com/office/drawing/2014/main" id="{F9C50149-73CB-DD57-A43E-8347908F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9341">
              <a:off x="1262207" y="3610661"/>
              <a:ext cx="3440720" cy="1713107"/>
            </a:xfrm>
            <a:prstGeom prst="rect">
              <a:avLst/>
            </a:prstGeom>
          </p:spPr>
        </p:pic>
        <p:pic>
          <p:nvPicPr>
            <p:cNvPr id="17" name="Imagen 16" descr="Forma, Rectángulo&#10;&#10;Descripción generada automáticamente">
              <a:extLst>
                <a:ext uri="{FF2B5EF4-FFF2-40B4-BE49-F238E27FC236}">
                  <a16:creationId xmlns:a16="http://schemas.microsoft.com/office/drawing/2014/main" id="{14BB896B-E9B4-B54A-AA99-28F970152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9341">
              <a:off x="1172432" y="5148540"/>
              <a:ext cx="3440720" cy="1714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032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4) SPLITTING DE DATOS</a:t>
            </a:r>
          </a:p>
        </p:txBody>
      </p:sp>
    </p:spTree>
    <p:extLst>
      <p:ext uri="{BB962C8B-B14F-4D97-AF65-F5344CB8AC3E}">
        <p14:creationId xmlns:p14="http://schemas.microsoft.com/office/powerpoint/2010/main" val="2377119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89B71AF-05E9-BC9C-CB7C-FC44E80EF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947" y="246852"/>
            <a:ext cx="11440160" cy="51380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BD504AD-A939-5831-5C13-D667B2A7C13A}"/>
              </a:ext>
            </a:extLst>
          </p:cNvPr>
          <p:cNvSpPr txBox="1"/>
          <p:nvPr/>
        </p:nvSpPr>
        <p:spPr>
          <a:xfrm>
            <a:off x="6959600" y="410524"/>
            <a:ext cx="4815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80% </a:t>
            </a:r>
            <a:r>
              <a:rPr lang="es-ES" sz="2800" b="0" dirty="0" err="1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train</a:t>
            </a:r>
            <a:r>
              <a:rPr lang="es-ES" sz="2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– 20% test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5980962-BAC9-111C-2B83-4E85FF50EB84}"/>
              </a:ext>
            </a:extLst>
          </p:cNvPr>
          <p:cNvSpPr txBox="1"/>
          <p:nvPr/>
        </p:nvSpPr>
        <p:spPr>
          <a:xfrm>
            <a:off x="0" y="5602284"/>
            <a:ext cx="114401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X_train_white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y </a:t>
            </a:r>
            <a:r>
              <a:rPr kumimoji="0" lang="es-ES" altLang="es-ES" sz="28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y_train_white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datos de entrenamiento.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800" b="1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</a:t>
            </a:r>
            <a:r>
              <a:rPr kumimoji="0" lang="es-ES" altLang="es-ES" sz="28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X_test_white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 y </a:t>
            </a:r>
            <a:r>
              <a:rPr kumimoji="0" lang="es-ES" altLang="es-ES" sz="2800" b="1" i="0" u="none" strike="noStrike" cap="none" normalizeH="0" baseline="0" dirty="0" err="1">
                <a:ln>
                  <a:noFill/>
                </a:ln>
                <a:effectLst/>
                <a:latin typeface="Consolas" panose="020B0609020204030204" pitchFamily="49" charset="0"/>
              </a:rPr>
              <a:t>y_test_white</a:t>
            </a:r>
            <a:r>
              <a:rPr kumimoji="0" lang="es-ES" altLang="es-ES" sz="28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</a:rPr>
              <a:t>: datos de prueba. </a:t>
            </a:r>
          </a:p>
          <a:p>
            <a:endParaRPr lang="es-ES" sz="2800" b="0" dirty="0">
              <a:solidFill>
                <a:schemeClr val="bg1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59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5) PREPROCESAMIENTO</a:t>
            </a:r>
          </a:p>
        </p:txBody>
      </p:sp>
    </p:spTree>
    <p:extLst>
      <p:ext uri="{BB962C8B-B14F-4D97-AF65-F5344CB8AC3E}">
        <p14:creationId xmlns:p14="http://schemas.microsoft.com/office/powerpoint/2010/main" val="399166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871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1) LIBRERIAS</a:t>
            </a:r>
          </a:p>
        </p:txBody>
      </p:sp>
    </p:spTree>
    <p:extLst>
      <p:ext uri="{BB962C8B-B14F-4D97-AF65-F5344CB8AC3E}">
        <p14:creationId xmlns:p14="http://schemas.microsoft.com/office/powerpoint/2010/main" val="3783946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8" y="2235200"/>
            <a:ext cx="10699101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5.1) Transformación BOX-COX</a:t>
            </a:r>
          </a:p>
        </p:txBody>
      </p:sp>
    </p:spTree>
    <p:extLst>
      <p:ext uri="{BB962C8B-B14F-4D97-AF65-F5344CB8AC3E}">
        <p14:creationId xmlns:p14="http://schemas.microsoft.com/office/powerpoint/2010/main" val="3419280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A4BCC9-4783-4300-58EA-C84863DF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" y="430450"/>
            <a:ext cx="11958320" cy="5722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8C280CA-922A-0F39-89CD-C3E5CEF7AF3A}"/>
              </a:ext>
            </a:extLst>
          </p:cNvPr>
          <p:cNvSpPr txBox="1"/>
          <p:nvPr/>
        </p:nvSpPr>
        <p:spPr>
          <a:xfrm>
            <a:off x="10297160" y="443554"/>
            <a:ext cx="177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λ MANUAL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8FBA919-3B0A-8BCE-0535-4952FD270D68}"/>
              </a:ext>
            </a:extLst>
          </p:cNvPr>
          <p:cNvSpPr txBox="1"/>
          <p:nvPr/>
        </p:nvSpPr>
        <p:spPr>
          <a:xfrm>
            <a:off x="25400" y="6254436"/>
            <a:ext cx="9662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FALTARIA TRANSFORMAR LOS DATOS DE TEST   </a:t>
            </a:r>
          </a:p>
        </p:txBody>
      </p:sp>
    </p:spTree>
    <p:extLst>
      <p:ext uri="{BB962C8B-B14F-4D97-AF65-F5344CB8AC3E}">
        <p14:creationId xmlns:p14="http://schemas.microsoft.com/office/powerpoint/2010/main" val="2441631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C7CA58-D1C7-567F-6E45-6FA9AE61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387149"/>
            <a:ext cx="9836954" cy="62020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065C8B-774B-DE5E-5CDE-C6541A115873}"/>
              </a:ext>
            </a:extLst>
          </p:cNvPr>
          <p:cNvSpPr txBox="1"/>
          <p:nvPr/>
        </p:nvSpPr>
        <p:spPr>
          <a:xfrm>
            <a:off x="4744720" y="5574946"/>
            <a:ext cx="6350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Para encontrar el valor óptimo de λ, </a:t>
            </a:r>
          </a:p>
          <a:p>
            <a:r>
              <a:rPr lang="es-ES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Box-Cox maximiza la función de verosimilitud logarítmica.  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71CEA41-F2AF-398E-2A48-00F8A8A306B2}"/>
              </a:ext>
            </a:extLst>
          </p:cNvPr>
          <p:cNvSpPr txBox="1"/>
          <p:nvPr/>
        </p:nvSpPr>
        <p:spPr>
          <a:xfrm>
            <a:off x="8585200" y="359724"/>
            <a:ext cx="2722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λ AUTOMATICO</a:t>
            </a:r>
          </a:p>
        </p:txBody>
      </p:sp>
    </p:spTree>
    <p:extLst>
      <p:ext uri="{BB962C8B-B14F-4D97-AF65-F5344CB8AC3E}">
        <p14:creationId xmlns:p14="http://schemas.microsoft.com/office/powerpoint/2010/main" val="194267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972C2A8-0E5A-A8DB-66A0-731F304B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40" y="198417"/>
            <a:ext cx="5537621" cy="1986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7048F9-B8C0-95BD-B8B0-D83A2345E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8" y="2435919"/>
            <a:ext cx="5542303" cy="1986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FA8B81-8E38-C436-091D-0FC52F153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0" y="4673421"/>
            <a:ext cx="5537621" cy="1986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AFF4559-7745-4E29-B02C-824319442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77" y="2435919"/>
            <a:ext cx="5537621" cy="19861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A97314-046A-F74D-C2F9-0ABB93327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98418"/>
            <a:ext cx="5542298" cy="19861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0A5733D-C877-1443-096B-AF15F3B8CB78}"/>
              </a:ext>
            </a:extLst>
          </p:cNvPr>
          <p:cNvSpPr txBox="1"/>
          <p:nvPr/>
        </p:nvSpPr>
        <p:spPr>
          <a:xfrm>
            <a:off x="6464475" y="4927838"/>
            <a:ext cx="43217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effectLst/>
                <a:latin typeface="Consolas" panose="020B0609020204030204" pitchFamily="49" charset="0"/>
              </a:rPr>
              <a:t>Residual </a:t>
            </a:r>
            <a:r>
              <a:rPr lang="es-ES" dirty="0" err="1">
                <a:latin typeface="Consolas" panose="020B0609020204030204" pitchFamily="49" charset="0"/>
              </a:rPr>
              <a:t>S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ugar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λ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=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 0.14086</a:t>
            </a:r>
            <a:endParaRPr lang="es-ES" b="0" i="0" dirty="0">
              <a:effectLst/>
              <a:latin typeface="Consolas" panose="020B0609020204030204" pitchFamily="49" charset="0"/>
            </a:endParaRPr>
          </a:p>
          <a:p>
            <a:r>
              <a:rPr lang="es-ES" dirty="0" err="1">
                <a:latin typeface="Consolas" panose="020B0609020204030204" pitchFamily="49" charset="0"/>
              </a:rPr>
              <a:t>C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hlorides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λ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=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 -0.48961</a:t>
            </a:r>
            <a:br>
              <a:rPr lang="es-ES" b="0" i="0" dirty="0">
                <a:effectLst/>
                <a:latin typeface="Consolas" panose="020B0609020204030204" pitchFamily="49" charset="0"/>
              </a:rPr>
            </a:br>
            <a:r>
              <a:rPr lang="es-ES" dirty="0">
                <a:latin typeface="Consolas" panose="020B0609020204030204" pitchFamily="49" charset="0"/>
              </a:rPr>
              <a:t>F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ree </a:t>
            </a:r>
            <a:r>
              <a:rPr lang="es-ES" dirty="0" err="1">
                <a:latin typeface="Consolas" panose="020B0609020204030204" pitchFamily="49" charset="0"/>
              </a:rPr>
              <a:t>S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ulfur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D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ioxide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λ</a:t>
            </a:r>
            <a:r>
              <a:rPr lang="es-ES" dirty="0">
                <a:latin typeface="Consolas" panose="020B0609020204030204" pitchFamily="49" charset="0"/>
              </a:rPr>
              <a:t> =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 0.48186</a:t>
            </a:r>
            <a:br>
              <a:rPr lang="es-ES" b="0" i="0" dirty="0">
                <a:effectLst/>
                <a:latin typeface="Consolas" panose="020B0609020204030204" pitchFamily="49" charset="0"/>
              </a:rPr>
            </a:br>
            <a:r>
              <a:rPr lang="es-ES" dirty="0">
                <a:latin typeface="Consolas" panose="020B0609020204030204" pitchFamily="49" charset="0"/>
              </a:rPr>
              <a:t>T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otal </a:t>
            </a:r>
            <a:r>
              <a:rPr lang="es-ES" dirty="0" err="1">
                <a:latin typeface="Consolas" panose="020B0609020204030204" pitchFamily="49" charset="0"/>
              </a:rPr>
              <a:t>S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ulfur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s-ES" dirty="0" err="1">
                <a:latin typeface="Consolas" panose="020B0609020204030204" pitchFamily="49" charset="0"/>
              </a:rPr>
              <a:t>D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ioxide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λ</a:t>
            </a:r>
            <a:r>
              <a:rPr lang="es-ES" dirty="0">
                <a:latin typeface="Consolas" panose="020B0609020204030204" pitchFamily="49" charset="0"/>
              </a:rPr>
              <a:t> =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 0.64337</a:t>
            </a:r>
            <a:br>
              <a:rPr lang="es-ES" b="0" i="0" dirty="0">
                <a:effectLst/>
                <a:latin typeface="Consolas" panose="020B0609020204030204" pitchFamily="49" charset="0"/>
              </a:rPr>
            </a:br>
            <a:r>
              <a:rPr lang="es-ES" dirty="0" err="1">
                <a:latin typeface="Consolas" panose="020B0609020204030204" pitchFamily="49" charset="0"/>
              </a:rPr>
              <a:t>S</a:t>
            </a:r>
            <a:r>
              <a:rPr lang="es-ES" b="0" i="0" dirty="0" err="1">
                <a:effectLst/>
                <a:latin typeface="Consolas" panose="020B0609020204030204" pitchFamily="49" charset="0"/>
              </a:rPr>
              <a:t>ulphates</a:t>
            </a:r>
            <a:r>
              <a:rPr lang="es-ES" b="0" i="0" dirty="0">
                <a:effectLst/>
                <a:latin typeface="Consolas" panose="020B0609020204030204" pitchFamily="49" charset="0"/>
              </a:rPr>
              <a:t> 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λ</a:t>
            </a:r>
            <a:r>
              <a:rPr lang="es-ES" dirty="0">
                <a:latin typeface="Consolas" panose="020B0609020204030204" pitchFamily="49" charset="0"/>
              </a:rPr>
              <a:t> =</a:t>
            </a:r>
            <a:r>
              <a:rPr lang="el-GR" b="0" i="0" dirty="0">
                <a:effectLst/>
                <a:latin typeface="Consolas" panose="020B0609020204030204" pitchFamily="49" charset="0"/>
              </a:rPr>
              <a:t> -0.31517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5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8" y="2235200"/>
            <a:ext cx="10699101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5.2) 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207675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2B2FFF0-FDDC-C2BA-1A5E-1FB222CE2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948999"/>
            <a:ext cx="10414000" cy="31759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1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6) MODELADO</a:t>
            </a:r>
          </a:p>
        </p:txBody>
      </p:sp>
    </p:spTree>
    <p:extLst>
      <p:ext uri="{BB962C8B-B14F-4D97-AF65-F5344CB8AC3E}">
        <p14:creationId xmlns:p14="http://schemas.microsoft.com/office/powerpoint/2010/main" val="957064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55D387-39E5-11E4-4156-02829BBC1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09" y="337162"/>
            <a:ext cx="10130539" cy="61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04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6.1) Regresión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Logistica</a:t>
            </a: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00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DBB1C26-8F91-1FC7-9AD4-AB3D92C97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578593"/>
            <a:ext cx="6654800" cy="3286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40697F9-EB07-C8DB-B3F3-57FD024E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173" y="578593"/>
            <a:ext cx="4832667" cy="32865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14F16B87-4EBA-A1B8-C4EB-1173FAA2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80" b="-2"/>
          <a:stretch/>
        </p:blipFill>
        <p:spPr>
          <a:xfrm>
            <a:off x="264160" y="4057792"/>
            <a:ext cx="11663680" cy="241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95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C2B0E7A0-A70E-E907-850C-DBFA047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50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777A55F-0268-FEE6-DAFA-0A12C7D5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421660"/>
            <a:ext cx="7782560" cy="623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99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1854E3-7140-7476-0B62-B15B77B16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" y="390842"/>
            <a:ext cx="10891252" cy="629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35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6.2)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ElasticNet</a:t>
            </a: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7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B02D784-DB45-511A-94E2-638967C4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81" y="281288"/>
            <a:ext cx="8450885" cy="4101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795F87A-50FF-EAD7-4124-A582B04A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164" y="3051970"/>
            <a:ext cx="5048955" cy="35247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C2EF1D7-063E-A76B-FD11-847F70BBE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49" y="4607668"/>
            <a:ext cx="6155911" cy="111458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2E86D240-82F4-6A9C-26EE-84246778E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93" y="5811520"/>
            <a:ext cx="5963217" cy="765192"/>
          </a:xfrm>
          <a:prstGeom prst="rect">
            <a:avLst/>
          </a:prstGeom>
        </p:spPr>
      </p:pic>
      <p:pic>
        <p:nvPicPr>
          <p:cNvPr id="2053" name="Picture 5" descr="The Most Important Things You Need To Know About Elastic Net">
            <a:extLst>
              <a:ext uri="{FF2B5EF4-FFF2-40B4-BE49-F238E27FC236}">
                <a16:creationId xmlns:a16="http://schemas.microsoft.com/office/drawing/2014/main" id="{B288408E-BF1A-1FD6-306B-2E28843E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159" y="281288"/>
            <a:ext cx="2854960" cy="21412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712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11C4D92-B0BC-A38C-0E6F-2A51AA681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38680" y="332277"/>
            <a:ext cx="7914640" cy="63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68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577EE3C-1011-0CB1-9965-7DE60590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783" y="657224"/>
            <a:ext cx="9906434" cy="572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93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6.3)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Random</a:t>
            </a:r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Forest</a:t>
            </a:r>
          </a:p>
        </p:txBody>
      </p:sp>
    </p:spTree>
    <p:extLst>
      <p:ext uri="{BB962C8B-B14F-4D97-AF65-F5344CB8AC3E}">
        <p14:creationId xmlns:p14="http://schemas.microsoft.com/office/powerpoint/2010/main" val="3384354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6961541-A07B-B997-8C22-C218870A8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" y="187642"/>
            <a:ext cx="8697549" cy="4619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B4562EF-CBB5-5550-FBE6-50E2B1284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947" y="3393301"/>
            <a:ext cx="5258534" cy="32770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0D045C8-91B3-76E3-4C7D-8155E64EC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332" y="1308891"/>
            <a:ext cx="8251149" cy="4430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2285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B3603CD-2759-6E61-B7FD-66A48CBF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20" y="1205819"/>
            <a:ext cx="11897360" cy="54014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07C12AC-50D8-BDAE-6556-A5D4FCED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4" y="241133"/>
            <a:ext cx="11246252" cy="6038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0915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4DB187-16CA-6867-712A-6FEE38E04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721" y="321717"/>
            <a:ext cx="7762557" cy="621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4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05914-982B-9795-3086-A1D60627D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3294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s-ES" b="1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2) DATASET Y DEFINICIÓN DE VARIABLE OBJETIVO</a:t>
            </a:r>
            <a:br>
              <a:rPr lang="es-ES" b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60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D08209-3B1B-8DE6-A9DE-4AFFC144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498" y="554990"/>
            <a:ext cx="10323003" cy="59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52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0DF6CF-5030-FB63-D773-8FF43B26B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880" y="685671"/>
            <a:ext cx="11572239" cy="57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637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661920"/>
            <a:ext cx="11328400" cy="23876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6.5) </a:t>
            </a:r>
            <a:r>
              <a:rPr lang="fr-FR" b="1" dirty="0">
                <a:effectLst/>
                <a:latin typeface="Consolas" panose="020B0609020204030204" pitchFamily="49" charset="0"/>
              </a:rPr>
              <a:t>SVM </a:t>
            </a:r>
            <a:r>
              <a:rPr lang="fr-FR" b="1" spc="-150" dirty="0">
                <a:effectLst/>
                <a:latin typeface="Consolas" panose="020B0609020204030204" pitchFamily="49" charset="0"/>
              </a:rPr>
              <a:t>(SVC-Support </a:t>
            </a:r>
            <a:r>
              <a:rPr lang="fr-FR" b="1" spc="-150" dirty="0" err="1">
                <a:effectLst/>
                <a:latin typeface="Consolas" panose="020B0609020204030204" pitchFamily="49" charset="0"/>
              </a:rPr>
              <a:t>Vector</a:t>
            </a:r>
            <a:r>
              <a:rPr lang="fr-FR" b="1" spc="-150" dirty="0">
                <a:effectLst/>
                <a:latin typeface="Consolas" panose="020B0609020204030204" pitchFamily="49" charset="0"/>
              </a:rPr>
              <a:t> Classifier)</a:t>
            </a:r>
            <a:br>
              <a:rPr lang="fr-FR" b="0" dirty="0">
                <a:effectLst/>
                <a:latin typeface="Consolas" panose="020B0609020204030204" pitchFamily="49" charset="0"/>
              </a:rPr>
            </a:b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1919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F3A394-5319-5559-F679-123DF94D7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274" y="234789"/>
            <a:ext cx="7814949" cy="4570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4E2CF7-9C21-E146-FF0B-C3180E3E7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6310" y="1653071"/>
            <a:ext cx="6270416" cy="4970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563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39FE655-801D-F1E5-55BB-BD90381B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67" y="1520889"/>
            <a:ext cx="10372666" cy="47867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399C12-742C-64F9-72BD-7791E561E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69" y="460386"/>
            <a:ext cx="7705662" cy="72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03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F225B60-E4AB-F66B-8524-FD99274F7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1977" y="475504"/>
            <a:ext cx="7648046" cy="61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08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9376F-5AB7-D6C1-B584-A20D357F9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810" y="567765"/>
            <a:ext cx="10152380" cy="58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98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661920"/>
            <a:ext cx="11328400" cy="2387600"/>
          </a:xfrm>
        </p:spPr>
        <p:txBody>
          <a:bodyPr anchor="ctr">
            <a:normAutofit/>
          </a:bodyPr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6.5)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XGBoost</a:t>
            </a:r>
            <a:br>
              <a:rPr lang="fr-FR" b="0" dirty="0">
                <a:effectLst/>
                <a:latin typeface="Consolas" panose="020B0609020204030204" pitchFamily="49" charset="0"/>
              </a:rPr>
            </a:b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2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AD8C31D-7493-015B-6328-B92BF1490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635" y="186943"/>
            <a:ext cx="8726748" cy="4727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A743FD-99F8-0FB1-A963-50D77377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601" y="2939396"/>
            <a:ext cx="5286764" cy="35541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B6172E-B736-AB17-8B07-236DDF9F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60" y="1696684"/>
            <a:ext cx="7941205" cy="6391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9605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5FC4B6-D722-957F-36EA-0711B5F72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2" y="1395920"/>
            <a:ext cx="11672596" cy="50283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6DEAD86-E463-6343-9BB4-81567277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73" y="351401"/>
            <a:ext cx="9469171" cy="7621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87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F52DD5F-8608-65F8-3543-893C3910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878" y="522514"/>
            <a:ext cx="3901778" cy="36655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E592B34-5499-348A-ABBB-EC8A619C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38" y="4441372"/>
            <a:ext cx="11204218" cy="17586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075A378-AB10-94DD-BAF3-9AA9C35AF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8" y="1594104"/>
            <a:ext cx="6831443" cy="2601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1C5F57-E6F5-8DE9-6CF9-E71D19DCB387}"/>
              </a:ext>
            </a:extLst>
          </p:cNvPr>
          <p:cNvSpPr txBox="1"/>
          <p:nvPr/>
        </p:nvSpPr>
        <p:spPr>
          <a:xfrm>
            <a:off x="467478" y="1122061"/>
            <a:ext cx="6843643" cy="36933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latin typeface="Consolas"/>
                <a:ea typeface="Consolas"/>
                <a:cs typeface="Consolas"/>
              </a:rPr>
              <a:t>https://archive.ics.uci.edu/dataset/186/wine+quality</a:t>
            </a:r>
            <a:endParaRPr lang="es-ES" dirty="0"/>
          </a:p>
        </p:txBody>
      </p:sp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BAD5AF9F-7E89-7912-4E7A-E59764668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64" y="296120"/>
            <a:ext cx="2473779" cy="8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11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3249CE-9A9A-DB97-8619-493BC9C29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2160" y="337985"/>
            <a:ext cx="7721917" cy="618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00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E4C824-1779-5D50-6205-FFD60B39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5530" y="630691"/>
            <a:ext cx="10060940" cy="58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3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661920"/>
            <a:ext cx="11328400" cy="2387600"/>
          </a:xfrm>
        </p:spPr>
        <p:txBody>
          <a:bodyPr anchor="ctr">
            <a:normAutofit/>
          </a:bodyPr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6.6) Deep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Learning</a:t>
            </a:r>
            <a:br>
              <a:rPr lang="fr-FR" b="0" dirty="0">
                <a:effectLst/>
                <a:latin typeface="Consolas" panose="020B0609020204030204" pitchFamily="49" charset="0"/>
              </a:rPr>
            </a:b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97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B49C6D-D18C-AEAA-3692-C647E2B8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824" y="247205"/>
            <a:ext cx="9807533" cy="63635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0A1C80-8680-5FA3-CC48-E17FF494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980" y="1168675"/>
            <a:ext cx="5424196" cy="31773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107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4AA3E65-9662-E518-C231-8A23870B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01" y="1159177"/>
            <a:ext cx="11037197" cy="47555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702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ABB9CED-709F-B056-3DCD-D7877CDE4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15" y="1499916"/>
            <a:ext cx="11885970" cy="38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52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0A15C84-9017-F2EA-30B6-FC997DD6F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241" y="297315"/>
            <a:ext cx="7823517" cy="626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0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60EF3FAC-6270-F56E-14FA-FDC9CE3B1871}"/>
              </a:ext>
            </a:extLst>
          </p:cNvPr>
          <p:cNvGrpSpPr/>
          <p:nvPr/>
        </p:nvGrpSpPr>
        <p:grpSpPr>
          <a:xfrm>
            <a:off x="931083" y="326591"/>
            <a:ext cx="10484745" cy="3574849"/>
            <a:chOff x="961563" y="824431"/>
            <a:chExt cx="10484745" cy="360153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CD2EC9A-A43B-3A1C-D652-53F2619DC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-1" r="50251"/>
            <a:stretch/>
          </p:blipFill>
          <p:spPr>
            <a:xfrm>
              <a:off x="961563" y="824431"/>
              <a:ext cx="10382752" cy="1258369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72A94D4-E5F8-E440-724E-1A418216E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376" r="-1"/>
            <a:stretch/>
          </p:blipFill>
          <p:spPr>
            <a:xfrm>
              <a:off x="961563" y="3125839"/>
              <a:ext cx="10484745" cy="1300130"/>
            </a:xfrm>
            <a:prstGeom prst="rect">
              <a:avLst/>
            </a:prstGeom>
          </p:spPr>
        </p:pic>
        <p:cxnSp>
          <p:nvCxnSpPr>
            <p:cNvPr id="20" name="Conector: angular 19">
              <a:extLst>
                <a:ext uri="{FF2B5EF4-FFF2-40B4-BE49-F238E27FC236}">
                  <a16:creationId xmlns:a16="http://schemas.microsoft.com/office/drawing/2014/main" id="{632AD105-E421-98F6-45D8-168B6E182DC6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 flipH="1">
              <a:off x="961563" y="1453616"/>
              <a:ext cx="10382752" cy="2322288"/>
            </a:xfrm>
            <a:prstGeom prst="bentConnector5">
              <a:avLst>
                <a:gd name="adj1" fmla="val -2202"/>
                <a:gd name="adj2" fmla="val 49550"/>
                <a:gd name="adj3" fmla="val 102202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Imagen 22">
            <a:extLst>
              <a:ext uri="{FF2B5EF4-FFF2-40B4-BE49-F238E27FC236}">
                <a16:creationId xmlns:a16="http://schemas.microsoft.com/office/drawing/2014/main" id="{64B9CE39-642E-D529-7EBA-34C695531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06" y="4226132"/>
            <a:ext cx="7423864" cy="23050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0461C6F-97B8-BF9A-2C0E-A2C15B5E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992" y="4226132"/>
            <a:ext cx="3164968" cy="230507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709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2661920"/>
            <a:ext cx="11328400" cy="2387600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7) Comparación de </a:t>
            </a:r>
            <a:b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Modelos White y Red</a:t>
            </a:r>
            <a:br>
              <a:rPr lang="fr-FR" b="0" dirty="0">
                <a:effectLst/>
                <a:latin typeface="Consolas" panose="020B0609020204030204" pitchFamily="49" charset="0"/>
              </a:rPr>
            </a:b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890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Regresión Logística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08B1767-B9D4-0F8C-D46C-6692AEACBEF5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CBAA7B-CA90-E9BF-3D2A-1DA79FA36604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5F4F2DDA-D172-1866-3467-1349223E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919" y="2503916"/>
            <a:ext cx="5334000" cy="3724275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  <p:pic>
        <p:nvPicPr>
          <p:cNvPr id="6" name="Imagen 5" descr="Calendario&#10;&#10;Descripción generada automáticamente">
            <a:extLst>
              <a:ext uri="{FF2B5EF4-FFF2-40B4-BE49-F238E27FC236}">
                <a16:creationId xmlns:a16="http://schemas.microsoft.com/office/drawing/2014/main" id="{B1D3D8F4-621E-1BC2-99E8-DB1D5D1B9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5" y="2505461"/>
            <a:ext cx="5353050" cy="3762375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49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FD552DEA-2681-69FA-750D-9EE8017BD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2" y="304529"/>
            <a:ext cx="10554615" cy="62489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7166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Regresión Logística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F01285B3-2FDD-0338-0139-D58E3D1F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" y="2642616"/>
            <a:ext cx="4493188" cy="3605784"/>
          </a:xfrm>
          <a:prstGeom prst="rect">
            <a:avLst/>
          </a:prstGeom>
        </p:spPr>
      </p:pic>
      <p:pic>
        <p:nvPicPr>
          <p:cNvPr id="7" name="Imagen 6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2E91010-DAB6-ADF5-0E06-47561A1D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10" y="2642616"/>
            <a:ext cx="4493188" cy="360578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08B1767-B9D4-0F8C-D46C-6692AEACBEF5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BCBAA7B-CA90-E9BF-3D2A-1DA79FA36604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72952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Regresión Logística</a:t>
            </a:r>
          </a:p>
        </p:txBody>
      </p:sp>
      <p:sp>
        <p:nvSpPr>
          <p:cNvPr id="5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32E91010-DAB6-ADF5-0E06-47561A1D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31363"/>
            <a:ext cx="5614416" cy="3228289"/>
          </a:xfrm>
          <a:prstGeom prst="rect">
            <a:avLst/>
          </a:prstGeom>
        </p:spPr>
      </p:pic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F01285B3-2FDD-0338-0139-D58E3D1FE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31363"/>
            <a:ext cx="5614416" cy="32282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08878D4-407A-8B16-C4E5-39D8E3F6B24C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CA7850B-5CC4-F4F5-B68E-83A00DCB6E52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7648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ElasticNet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203DA1-9893-B126-93B4-8B06DB9EA008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84E513-CA1C-9F7F-AD7E-DED90E6CB612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4" name="Imagen 3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C507E90C-F9FE-1442-5ABC-29F67DBEA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9" y="2577928"/>
            <a:ext cx="5395012" cy="36689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56A977A-78A2-C946-63D8-FC0D06A4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321" y="2581146"/>
            <a:ext cx="5511629" cy="36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43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ElasticNet</a:t>
            </a:r>
          </a:p>
        </p:txBody>
      </p:sp>
      <p:sp>
        <p:nvSpPr>
          <p:cNvPr id="4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FF709947-AC14-23FF-6143-C9B1F6BA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15" y="2642616"/>
            <a:ext cx="4637665" cy="3605784"/>
          </a:xfrm>
          <a:prstGeom prst="rect">
            <a:avLst/>
          </a:prstGeom>
        </p:spPr>
      </p:pic>
      <p:pic>
        <p:nvPicPr>
          <p:cNvPr id="2" name="Imagen 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3C6B356D-87F7-C686-4E38-B6075159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871" y="2642616"/>
            <a:ext cx="4637665" cy="360578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A203DA1-9893-B126-93B4-8B06DB9EA008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84E513-CA1C-9F7F-AD7E-DED90E6CB612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60851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ElasticNet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03915775-4811-1FCA-3E38-60F0B51D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31363"/>
            <a:ext cx="5614416" cy="3228289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35A0FC5-F8CA-3FD1-6CE4-D13F81144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31363"/>
            <a:ext cx="5614416" cy="32282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B5F1AE-E279-D25D-B490-931C6A998901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10AFF53-00A6-6280-1E23-D71149EFE221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44914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RandomForest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F69035-0A7A-37E2-2954-518A7AE28FD9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ECF18E-56A6-38A7-7239-74CB6E6B7E2B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DBE3B573-97BE-7E1B-F287-412572D7F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747" y="2741928"/>
            <a:ext cx="5161717" cy="3312761"/>
          </a:xfrm>
          <a:prstGeom prst="rect">
            <a:avLst/>
          </a:prstGeom>
        </p:spPr>
      </p:pic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F03228BD-ECC5-D096-88BE-425B40DB2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" y="2744880"/>
            <a:ext cx="5086911" cy="33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30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RandomForest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9F94A632-871A-7F46-FB59-2BB8B447D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" y="2642616"/>
            <a:ext cx="4493188" cy="3605784"/>
          </a:xfrm>
          <a:prstGeom prst="rect">
            <a:avLst/>
          </a:prstGeom>
        </p:spPr>
      </p:pic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2ECF1207-7595-DD7E-B681-08FD54687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10" y="2642616"/>
            <a:ext cx="4493188" cy="36057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E89EBF-1BC6-235D-41FC-F25C215679F2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356E122-5F2F-3693-B6F9-472A5ACAECE3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85978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RandomForest</a:t>
            </a:r>
          </a:p>
        </p:txBody>
      </p:sp>
      <p:sp>
        <p:nvSpPr>
          <p:cNvPr id="7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261C7F89-109A-6140-AE36-2BA9C5EC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38382"/>
            <a:ext cx="5614416" cy="3214252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AB8668E1-A82E-0157-A1B7-F2E505B68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38382"/>
            <a:ext cx="5614416" cy="321425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F69035-0A7A-37E2-2954-518A7AE28FD9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ECF18E-56A6-38A7-7239-74CB6E6B7E2B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2210249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SVM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40B11A-8233-8F38-8D4E-11968286FFC1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58EA85-0709-7842-5CFF-C875CA6BE8AA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77159A1A-B315-4C08-04D3-06B1FDD2B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07" y="2422954"/>
            <a:ext cx="5122906" cy="4040660"/>
          </a:xfrm>
          <a:prstGeom prst="rect">
            <a:avLst/>
          </a:prstGeom>
        </p:spPr>
      </p:pic>
      <p:pic>
        <p:nvPicPr>
          <p:cNvPr id="5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9D4A6148-0195-1CD1-02AC-521CCFCE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919" y="2418192"/>
            <a:ext cx="5169758" cy="40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935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SVM</a:t>
            </a:r>
          </a:p>
        </p:txBody>
      </p:sp>
      <p:sp>
        <p:nvSpPr>
          <p:cNvPr id="5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C1C0834-F482-C7AA-4919-5BCE8E1E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" y="2642616"/>
            <a:ext cx="4493188" cy="3605784"/>
          </a:xfrm>
          <a:prstGeom prst="rect">
            <a:avLst/>
          </a:prstGeom>
        </p:spPr>
      </p:pic>
      <p:pic>
        <p:nvPicPr>
          <p:cNvPr id="2" name="Imagen 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6582E784-52AD-D04F-2E21-08B94AF85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10" y="2642616"/>
            <a:ext cx="4493188" cy="36057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240B11A-8233-8F38-8D4E-11968286FFC1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558EA85-0709-7842-5CFF-C875CA6BE8AA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52120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2.1) Comparación Red y White </a:t>
            </a:r>
            <a:r>
              <a:rPr lang="es-ES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wine</a:t>
            </a:r>
            <a:endParaRPr lang="es-E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625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SVM</a:t>
            </a:r>
            <a:endParaRPr lang="en-US" sz="6600"/>
          </a:p>
        </p:txBody>
      </p:sp>
      <p:sp>
        <p:nvSpPr>
          <p:cNvPr id="8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AE5E1D67-A4D2-CFEE-86BB-A6AED62B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38382"/>
            <a:ext cx="5614416" cy="3214252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AE8ED36-4042-DF0C-26AA-3555C7DEA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38382"/>
            <a:ext cx="5614416" cy="32142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090CF3C-FFD5-C625-88C9-A94CD5EBDB73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0BA1890-59D9-D848-F14C-2B629CCC58DA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696218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XGBoost</a:t>
            </a:r>
          </a:p>
        </p:txBody>
      </p:sp>
      <p:sp>
        <p:nvSpPr>
          <p:cNvPr id="6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8D4A46-6FB4-B4A8-76FC-D8B9D7B2E161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CE9F5D-F4CE-445D-EC12-E2215A3925B1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559A77FA-981D-BFAD-53E4-235CA00F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013" y="2717987"/>
            <a:ext cx="5267886" cy="3450291"/>
          </a:xfrm>
          <a:prstGeom prst="rect">
            <a:avLst/>
          </a:prstGeom>
        </p:spPr>
      </p:pic>
      <p:pic>
        <p:nvPicPr>
          <p:cNvPr id="3" name="Imagen 2" descr="Calendario&#10;&#10;Descripción generada automáticamente">
            <a:extLst>
              <a:ext uri="{FF2B5EF4-FFF2-40B4-BE49-F238E27FC236}">
                <a16:creationId xmlns:a16="http://schemas.microsoft.com/office/drawing/2014/main" id="{A94D22E7-6487-CB3C-B1F9-8D05A5AA0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21" y="2721068"/>
            <a:ext cx="5302064" cy="343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24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XGBoost</a:t>
            </a:r>
          </a:p>
        </p:txBody>
      </p:sp>
      <p:sp>
        <p:nvSpPr>
          <p:cNvPr id="6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7797CDAB-4EB4-4FD7-40FC-703DBBDA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" y="2642616"/>
            <a:ext cx="4493188" cy="3605784"/>
          </a:xfrm>
          <a:prstGeom prst="rect">
            <a:avLst/>
          </a:prstGeom>
        </p:spPr>
      </p:pic>
      <p:pic>
        <p:nvPicPr>
          <p:cNvPr id="4" name="Imagen 3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F806ED42-519C-9E44-1524-F5EBD664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10" y="2642616"/>
            <a:ext cx="4493188" cy="36057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A8D4A46-6FB4-B4A8-76FC-D8B9D7B2E161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CE9F5D-F4CE-445D-EC12-E2215A3925B1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96227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/>
              <a:t>XGBoost</a:t>
            </a:r>
          </a:p>
        </p:txBody>
      </p:sp>
      <p:sp>
        <p:nvSpPr>
          <p:cNvPr id="9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656E922-FA5D-FFAB-86EB-416FABBD3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838382"/>
            <a:ext cx="5614416" cy="3214252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CFE69C57-C917-CE51-00FF-7CE69F4C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38382"/>
            <a:ext cx="5614416" cy="32142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B437B60-EEE1-A805-7542-5D960C8C0DA5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E95CB21-94EF-87F3-C76D-0702167E87E3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14592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Deep Learning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1D24D6-C2A0-1534-D6A3-F3F2D608D9FA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B3B307-73E2-0D5B-D297-5834C2E827A2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  <p:pic>
        <p:nvPicPr>
          <p:cNvPr id="4" name="Imagen 3" descr="Calendario&#10;&#10;Descripción generada automáticamente">
            <a:extLst>
              <a:ext uri="{FF2B5EF4-FFF2-40B4-BE49-F238E27FC236}">
                <a16:creationId xmlns:a16="http://schemas.microsoft.com/office/drawing/2014/main" id="{B2F379BD-3EAC-6583-86FC-36D4CB60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1" y="2676525"/>
            <a:ext cx="5558678" cy="3387539"/>
          </a:xfrm>
          <a:prstGeom prst="rect">
            <a:avLst/>
          </a:prstGeom>
        </p:spPr>
      </p:pic>
      <p:pic>
        <p:nvPicPr>
          <p:cNvPr id="5" name="Imagen 4" descr="Calendario&#10;&#10;Descripción generada automáticamente">
            <a:extLst>
              <a:ext uri="{FF2B5EF4-FFF2-40B4-BE49-F238E27FC236}">
                <a16:creationId xmlns:a16="http://schemas.microsoft.com/office/drawing/2014/main" id="{9FD49F19-77C4-FBBE-C481-4736511CE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94" y="2674337"/>
            <a:ext cx="5631334" cy="339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56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Deep Learning</a:t>
            </a:r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DBEFCEFA-33AB-4EBB-5D57-4ACD3DC0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4" y="2642616"/>
            <a:ext cx="4493188" cy="3605784"/>
          </a:xfrm>
          <a:prstGeom prst="rect">
            <a:avLst/>
          </a:prstGeom>
        </p:spPr>
      </p:pic>
      <p:pic>
        <p:nvPicPr>
          <p:cNvPr id="2" name="Imagen 1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E31F9D26-B407-A7E0-1D4D-3ADC1519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110" y="2642616"/>
            <a:ext cx="4493188" cy="36057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21D24D6-C2A0-1534-D6A3-F3F2D608D9FA}"/>
              </a:ext>
            </a:extLst>
          </p:cNvPr>
          <p:cNvSpPr txBox="1"/>
          <p:nvPr/>
        </p:nvSpPr>
        <p:spPr>
          <a:xfrm>
            <a:off x="2764971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AB3B307-73E2-0D5B-D297-5834C2E827A2}"/>
              </a:ext>
            </a:extLst>
          </p:cNvPr>
          <p:cNvSpPr txBox="1"/>
          <p:nvPr/>
        </p:nvSpPr>
        <p:spPr>
          <a:xfrm>
            <a:off x="8812590" y="1954590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40543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284D3BA-4279-F2DD-E45F-ADC6BE073899}"/>
              </a:ext>
            </a:extLst>
          </p:cNvPr>
          <p:cNvSpPr txBox="1">
            <a:spLocks/>
          </p:cNvSpPr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dirty="0"/>
              <a:t>Deep Learning</a:t>
            </a:r>
          </a:p>
        </p:txBody>
      </p:sp>
      <p:sp>
        <p:nvSpPr>
          <p:cNvPr id="1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 descr="Gráfico, Histograma&#10;&#10;Descripción generada automáticamente">
            <a:extLst>
              <a:ext uri="{FF2B5EF4-FFF2-40B4-BE49-F238E27FC236}">
                <a16:creationId xmlns:a16="http://schemas.microsoft.com/office/drawing/2014/main" id="{7B715E8A-773D-0829-F37B-5EF6D673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812" y="2002148"/>
            <a:ext cx="6931586" cy="2263262"/>
          </a:xfrm>
          <a:prstGeom prst="rect">
            <a:avLst/>
          </a:prstGeom>
        </p:spPr>
      </p:pic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3598A058-494F-C187-E46B-6C4E53A7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553" y="4375234"/>
            <a:ext cx="6942473" cy="22959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21AC6E-95F6-D563-DF6D-C52EFE6F3EE2}"/>
              </a:ext>
            </a:extLst>
          </p:cNvPr>
          <p:cNvSpPr txBox="1"/>
          <p:nvPr/>
        </p:nvSpPr>
        <p:spPr>
          <a:xfrm>
            <a:off x="636209" y="289801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White</a:t>
            </a:r>
            <a:endParaRPr lang="es-ES" sz="2400" dirty="0">
              <a:latin typeface="Segoe UI Semibold"/>
              <a:cs typeface="Segoe UI Semibold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BB0F74C-31DD-10FA-4DBA-F00DCEE667FF}"/>
              </a:ext>
            </a:extLst>
          </p:cNvPr>
          <p:cNvSpPr txBox="1"/>
          <p:nvPr/>
        </p:nvSpPr>
        <p:spPr>
          <a:xfrm>
            <a:off x="636209" y="529287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>
                <a:latin typeface="Segoe UI Semibold"/>
              </a:rPr>
              <a:t>Red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35079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809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27F4F3A7-FF1D-D9EB-2053-B1D40093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6680"/>
          <a:stretch/>
        </p:blipFill>
        <p:spPr>
          <a:xfrm>
            <a:off x="85913" y="1381761"/>
            <a:ext cx="3893829" cy="47243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13BD5070-D637-955F-B307-B551FB261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54" b="33429"/>
          <a:stretch/>
        </p:blipFill>
        <p:spPr>
          <a:xfrm>
            <a:off x="4149085" y="1381760"/>
            <a:ext cx="3893829" cy="472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1DBCFD73-7EF6-2273-E55F-B81DEAEF1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0" b="63"/>
          <a:stretch/>
        </p:blipFill>
        <p:spPr>
          <a:xfrm>
            <a:off x="8212257" y="1381760"/>
            <a:ext cx="3893829" cy="472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2B052F21-B136-88DC-B795-09B7412476D4}"/>
              </a:ext>
            </a:extLst>
          </p:cNvPr>
          <p:cNvSpPr txBox="1"/>
          <p:nvPr/>
        </p:nvSpPr>
        <p:spPr>
          <a:xfrm>
            <a:off x="3682845" y="6211669"/>
            <a:ext cx="522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Tienen ciertas diferencias por lo que hemos decidido tratarlos por separado.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22157C0-5D93-D8F9-570E-2E4B44B2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3" y="195557"/>
            <a:ext cx="11475274" cy="10325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7759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CCB61-4877-F493-A26F-7A13B86EF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699" y="2235200"/>
            <a:ext cx="9144000" cy="2387600"/>
          </a:xfrm>
        </p:spPr>
        <p:txBody>
          <a:bodyPr anchor="ctr"/>
          <a:lstStyle/>
          <a:p>
            <a:pPr algn="l"/>
            <a:r>
              <a:rPr lang="es-E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2.2) Establecimiento de la Variable Objetivo</a:t>
            </a:r>
          </a:p>
        </p:txBody>
      </p:sp>
    </p:spTree>
    <p:extLst>
      <p:ext uri="{BB962C8B-B14F-4D97-AF65-F5344CB8AC3E}">
        <p14:creationId xmlns:p14="http://schemas.microsoft.com/office/powerpoint/2010/main" val="4565565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238</Words>
  <Application>Microsoft Office PowerPoint</Application>
  <PresentationFormat>Panorámica</PresentationFormat>
  <Paragraphs>31</Paragraphs>
  <Slides>77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77</vt:i4>
      </vt:variant>
    </vt:vector>
  </HeadingPairs>
  <TitlesOfParts>
    <vt:vector size="78" baseType="lpstr">
      <vt:lpstr>Tema de Office</vt:lpstr>
      <vt:lpstr>Modelos para la Clasificación de Vinos según su Calidad</vt:lpstr>
      <vt:lpstr>1) LIBRERIAS</vt:lpstr>
      <vt:lpstr>Presentación de PowerPoint</vt:lpstr>
      <vt:lpstr>2) DATASET Y DEFINICIÓN DE VARIABLE OBJETIVO </vt:lpstr>
      <vt:lpstr>Presentación de PowerPoint</vt:lpstr>
      <vt:lpstr>Presentación de PowerPoint</vt:lpstr>
      <vt:lpstr>2.1) Comparación Red y White wine</vt:lpstr>
      <vt:lpstr>Presentación de PowerPoint</vt:lpstr>
      <vt:lpstr>2.2) Establecimiento de la Variable Objetivo</vt:lpstr>
      <vt:lpstr>Presentación de PowerPoint</vt:lpstr>
      <vt:lpstr>Presentación de PowerPoint</vt:lpstr>
      <vt:lpstr>3) EDA (EXPLORATORY DATA ANALYSIS)</vt:lpstr>
      <vt:lpstr>Presentación de PowerPoint</vt:lpstr>
      <vt:lpstr>Presentación de PowerPoint</vt:lpstr>
      <vt:lpstr>Presentación de PowerPoint</vt:lpstr>
      <vt:lpstr>Presentación de PowerPoint</vt:lpstr>
      <vt:lpstr>4) SPLITTING DE DATOS</vt:lpstr>
      <vt:lpstr>Presentación de PowerPoint</vt:lpstr>
      <vt:lpstr>5) PREPROCESAMIENTO</vt:lpstr>
      <vt:lpstr>5.1) Transformación BOX-COX</vt:lpstr>
      <vt:lpstr>Presentación de PowerPoint</vt:lpstr>
      <vt:lpstr>Presentación de PowerPoint</vt:lpstr>
      <vt:lpstr>Presentación de PowerPoint</vt:lpstr>
      <vt:lpstr>5.2) Estandarización</vt:lpstr>
      <vt:lpstr>Presentación de PowerPoint</vt:lpstr>
      <vt:lpstr>6) MODELADO</vt:lpstr>
      <vt:lpstr>Presentación de PowerPoint</vt:lpstr>
      <vt:lpstr>6.1) Regresión Logistica</vt:lpstr>
      <vt:lpstr>Presentación de PowerPoint</vt:lpstr>
      <vt:lpstr>Presentación de PowerPoint</vt:lpstr>
      <vt:lpstr>Presentación de PowerPoint</vt:lpstr>
      <vt:lpstr>6.2) ElasticNet</vt:lpstr>
      <vt:lpstr>Presentación de PowerPoint</vt:lpstr>
      <vt:lpstr>Presentación de PowerPoint</vt:lpstr>
      <vt:lpstr>Presentación de PowerPoint</vt:lpstr>
      <vt:lpstr>6.3) Random Forest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6.5) SVM (SVC-Support Vector Classifier) </vt:lpstr>
      <vt:lpstr>Presentación de PowerPoint</vt:lpstr>
      <vt:lpstr>Presentación de PowerPoint</vt:lpstr>
      <vt:lpstr>Presentación de PowerPoint</vt:lpstr>
      <vt:lpstr>Presentación de PowerPoint</vt:lpstr>
      <vt:lpstr>6.5) XGBoost </vt:lpstr>
      <vt:lpstr>Presentación de PowerPoint</vt:lpstr>
      <vt:lpstr>Presentación de PowerPoint</vt:lpstr>
      <vt:lpstr>Presentación de PowerPoint</vt:lpstr>
      <vt:lpstr>Presentación de PowerPoint</vt:lpstr>
      <vt:lpstr>6.6) Deep Learning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7) Comparación de  Modelos White y Red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Álvaro Hidalgo</dc:creator>
  <cp:lastModifiedBy>Pablo Álvaro Hidalgo</cp:lastModifiedBy>
  <cp:revision>236</cp:revision>
  <dcterms:created xsi:type="dcterms:W3CDTF">2024-09-08T13:37:26Z</dcterms:created>
  <dcterms:modified xsi:type="dcterms:W3CDTF">2024-09-10T13:45:10Z</dcterms:modified>
</cp:coreProperties>
</file>